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Average"/>
      <p:regular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Average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1c8d42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1c8d42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c1c8d42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c1c8d42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24bfd6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c24bfd6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5b5b1c58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5b5b1c58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c24bfd67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c24bfd67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ATTENTION CA RISQUE DE NE PAS ETRE LISIBLE UNE FOIS PROJETE 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1c8d42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1c8d42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24bfd6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24bfd6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qualité est limite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1c8d42b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c1c8d42b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b5b1c58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b5b1c58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b5b1c58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b5b1c5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5b1c58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5b1c58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b5b1c58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b5b1c58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b5b1c58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b5b1c58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b5b1c58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b5b1c58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b5b1c58d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b5b1c58d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b5b1c58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b5b1c58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b5b1c58d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b5b1c58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b5b1c58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b5b1c58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b5b1c58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b5b1c58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5b5b1c58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5b5b1c58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5b5b1c58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5b5b1c58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b5b1c5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b5b1c5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b5b1c58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b5b1c58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5b5b1c58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5b5b1c58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b5b1c58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5b5b1c58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b5b1c58d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b5b1c58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b5b1c58d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b5b1c58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be7a40c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be7a40c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be7a40c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be7a40c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e7a40c3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e7a40c3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be7a40c3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be7a40c3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be7a40c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be7a40c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b5b1c58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b5b1c58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be7a40c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be7a40c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b5b1c58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5b5b1c58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5b5b1c58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5b5b1c58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5b5b1c58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5b5b1c58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b5b1c58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5b5b1c58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5b5b1c58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5b5b1c5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b5b1c58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b5b1c58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b5b1c58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b5b1c58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1c8d42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1c8d42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c1c8d42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c1c8d42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5.jpg"/><Relationship Id="rId9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56.png"/><Relationship Id="rId7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/>
              <a:t>DataXchange</a:t>
            </a:r>
            <a:endParaRPr sz="9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Back-office</a:t>
            </a:r>
            <a:endParaRPr sz="36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44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Analyse de l’existant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4. Challenges rencontrés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Gestion des clés étrangères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Gestion des “IncludedException”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00" y="1170125"/>
            <a:ext cx="3496400" cy="35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89375" y="5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289375" y="122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B. Approche technique et organisation projet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1. Méthode de travail Agile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Sprint de 5 jours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Rédaction d’un backlog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d’un planning de Gantt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375" y="2384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10171" l="20842" r="0" t="12709"/>
          <a:stretch/>
        </p:blipFill>
        <p:spPr>
          <a:xfrm>
            <a:off x="5415300" y="1821325"/>
            <a:ext cx="2558226" cy="28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29775" l="3475" r="35548" t="26623"/>
          <a:stretch/>
        </p:blipFill>
        <p:spPr>
          <a:xfrm>
            <a:off x="130925" y="705325"/>
            <a:ext cx="8898974" cy="3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89375" y="5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289375" y="122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B. Approche technique et organisation projet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2. Projet Gantt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Réalisation en cascade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Modélisation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Maquette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375" y="2384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571" y="1853000"/>
            <a:ext cx="3354975" cy="25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5422" l="22074" r="17793" t="16997"/>
          <a:stretch/>
        </p:blipFill>
        <p:spPr>
          <a:xfrm>
            <a:off x="1140675" y="152775"/>
            <a:ext cx="6729475" cy="48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89375" y="5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289375" y="122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B. Approche technique et organisation projet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3. Modélisation Merise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Classe générale “Global”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Classe filles de “Global”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Classe fille de “Authentication”</a:t>
            </a:r>
            <a:br>
              <a:rPr lang="fr">
                <a:solidFill>
                  <a:srgbClr val="CCCCCC"/>
                </a:solidFill>
              </a:rPr>
            </a:br>
            <a:r>
              <a:rPr lang="fr">
                <a:solidFill>
                  <a:srgbClr val="CCCCCC"/>
                </a:solidFill>
              </a:rPr>
              <a:t>et de “InternalInterface”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Clés </a:t>
            </a:r>
            <a:r>
              <a:rPr lang="fr">
                <a:solidFill>
                  <a:srgbClr val="CCCCCC"/>
                </a:solidFill>
              </a:rPr>
              <a:t>récursives</a:t>
            </a:r>
            <a:r>
              <a:rPr lang="fr">
                <a:solidFill>
                  <a:srgbClr val="CCCCCC"/>
                </a:solidFill>
              </a:rPr>
              <a:t> “Included”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375" y="2384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274" y="2083099"/>
            <a:ext cx="3656325" cy="23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35476" l="16214" r="39421" t="31436"/>
          <a:stretch/>
        </p:blipFill>
        <p:spPr>
          <a:xfrm>
            <a:off x="784174" y="986575"/>
            <a:ext cx="7411049" cy="31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89375" y="5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89375" y="122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B. Approche technique et organisation projet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4. Git	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Lien vers GitHub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Un seul collaborateur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375" y="2384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575" y="2001425"/>
            <a:ext cx="2385750" cy="23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48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C. Choix techniques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1. Back-end</a:t>
            </a:r>
            <a:endParaRPr u="sng">
              <a:solidFill>
                <a:srgbClr val="CCCCCC"/>
              </a:solidFill>
            </a:endParaRPr>
          </a:p>
          <a:p>
            <a:pPr indent="0" lvl="0" marL="6858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a. Le langage de développement PHP 7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Utilisation de fonctions natives</a:t>
            </a:r>
            <a:endParaRPr>
              <a:solidFill>
                <a:srgbClr val="CCCCCC"/>
              </a:solidFill>
            </a:endParaRPr>
          </a:p>
          <a:p>
            <a:pPr indent="0" lvl="0" marL="6858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b. Le framework Symfony 4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Paquet website-skeleton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Les services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225" y="1279725"/>
            <a:ext cx="2976075" cy="16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400" y="2886800"/>
            <a:ext cx="1921350" cy="1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48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c. L’ORM Doctrine</a:t>
            </a:r>
            <a:r>
              <a:rPr lang="fr">
                <a:solidFill>
                  <a:srgbClr val="CCCCCC"/>
                </a:solidFill>
              </a:rPr>
              <a:t>	</a:t>
            </a:r>
            <a:endParaRPr>
              <a:solidFill>
                <a:srgbClr val="CCCCCC"/>
              </a:solidFill>
            </a:endParaRPr>
          </a:p>
          <a:p>
            <a:pPr indent="45720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i. Lien à la base et création des entités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Connexion à la BDD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d’entités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des fichiers de migrations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Migration des entités dans la BDD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175" y="813900"/>
            <a:ext cx="2049975" cy="20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650" y="2863875"/>
            <a:ext cx="3294699" cy="17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Sommaire</a:t>
            </a:r>
            <a:endParaRPr b="1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9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CCCC"/>
                </a:solidFill>
              </a:rPr>
              <a:t>I. Introduction</a:t>
            </a:r>
            <a:endParaRPr b="1">
              <a:solidFill>
                <a:srgbClr val="CCCCCC"/>
              </a:solidFill>
            </a:endParaRPr>
          </a:p>
          <a:p>
            <a:pPr indent="0" lvl="0" marL="0" marR="111125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CCCC"/>
                </a:solidFill>
              </a:rPr>
              <a:t>II. Présentation de la mission</a:t>
            </a:r>
            <a:endParaRPr b="1">
              <a:solidFill>
                <a:srgbClr val="CCCCCC"/>
              </a:solidFill>
            </a:endParaRPr>
          </a:p>
          <a:p>
            <a:pPr indent="0" lvl="0" marL="0" marR="111125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CCCC"/>
                </a:solidFill>
              </a:rPr>
              <a:t>III. La mission</a:t>
            </a:r>
            <a:endParaRPr b="1">
              <a:solidFill>
                <a:srgbClr val="CCCCCC"/>
              </a:solidFill>
            </a:endParaRPr>
          </a:p>
          <a:p>
            <a:pPr indent="0" lvl="0" marL="0" marR="111125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CCCC"/>
                </a:solidFill>
              </a:rPr>
              <a:t>IV. Résultats</a:t>
            </a:r>
            <a:endParaRPr b="1">
              <a:solidFill>
                <a:srgbClr val="CCCCCC"/>
              </a:solidFill>
            </a:endParaRPr>
          </a:p>
          <a:p>
            <a:pPr indent="0" lvl="0" marL="0" marR="111125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CCCC"/>
                </a:solidFill>
              </a:rPr>
              <a:t>V. Conclusion</a:t>
            </a:r>
            <a:endParaRPr b="1">
              <a:solidFill>
                <a:srgbClr val="CCCCCC"/>
              </a:solidFill>
            </a:endParaRPr>
          </a:p>
          <a:p>
            <a:pPr indent="0" lvl="0" marL="0" marR="111125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28637" t="38927"/>
          <a:stretch/>
        </p:blipFill>
        <p:spPr>
          <a:xfrm>
            <a:off x="144950" y="159850"/>
            <a:ext cx="8768400" cy="3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8175"/>
            <a:ext cx="4762435" cy="43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5">
            <a:alphaModFix/>
          </a:blip>
          <a:srcRect b="44660" l="37043" r="46843" t="50280"/>
          <a:stretch/>
        </p:blipFill>
        <p:spPr>
          <a:xfrm>
            <a:off x="5067225" y="2092175"/>
            <a:ext cx="3846125" cy="67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6">
            <a:alphaModFix/>
          </a:blip>
          <a:srcRect b="10723" l="37208" r="42359" t="83955"/>
          <a:stretch/>
        </p:blipFill>
        <p:spPr>
          <a:xfrm>
            <a:off x="4976350" y="2884400"/>
            <a:ext cx="4027875" cy="60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c. L’ORM Doctrine	</a:t>
            </a:r>
            <a:endParaRPr u="sng">
              <a:solidFill>
                <a:srgbClr val="CCCCCC"/>
              </a:solidFill>
            </a:endParaRPr>
          </a:p>
          <a:p>
            <a:pPr indent="45720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ii. Gestion des insertions en BDD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Utilisation de l’entityManager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Setter des champs des tables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Informations spécifiques liées au typage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75" y="944400"/>
            <a:ext cx="2049975" cy="20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650" y="2863875"/>
            <a:ext cx="3294699" cy="17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21930" l="9967" r="47580" t="18619"/>
          <a:stretch/>
        </p:blipFill>
        <p:spPr>
          <a:xfrm>
            <a:off x="1447800" y="152400"/>
            <a:ext cx="61484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13916" l="11241" r="68771" t="81662"/>
          <a:stretch/>
        </p:blipFill>
        <p:spPr>
          <a:xfrm>
            <a:off x="152400" y="152400"/>
            <a:ext cx="5373350" cy="6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b="50035" l="12847" r="63053" t="23995"/>
          <a:stretch/>
        </p:blipFill>
        <p:spPr>
          <a:xfrm>
            <a:off x="211925" y="941050"/>
            <a:ext cx="4461950" cy="26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4">
            <a:alphaModFix/>
          </a:blip>
          <a:srcRect b="6934" l="12847" r="63053" t="50707"/>
          <a:stretch/>
        </p:blipFill>
        <p:spPr>
          <a:xfrm>
            <a:off x="4822701" y="941050"/>
            <a:ext cx="4111423" cy="40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b="48706" l="11902" r="73503" t="42573"/>
          <a:stretch/>
        </p:blipFill>
        <p:spPr>
          <a:xfrm>
            <a:off x="211925" y="3753449"/>
            <a:ext cx="3569428" cy="12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C. Choix techniques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1. Back-end</a:t>
            </a:r>
            <a:endParaRPr u="sng">
              <a:solidFill>
                <a:srgbClr val="CCCCCC"/>
              </a:solidFill>
            </a:endParaRPr>
          </a:p>
          <a:p>
            <a:pPr indent="0" lvl="0" marL="6858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c. L’ORM Doctrine	</a:t>
            </a:r>
            <a:endParaRPr>
              <a:solidFill>
                <a:srgbClr val="CCCCCC"/>
              </a:solidFill>
            </a:endParaRPr>
          </a:p>
          <a:p>
            <a:pPr indent="0" lvl="0" marL="9144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i</a:t>
            </a:r>
            <a:r>
              <a:rPr lang="fr">
                <a:solidFill>
                  <a:srgbClr val="CCCCCC"/>
                </a:solidFill>
              </a:rPr>
              <a:t>ii. Challenges rencontrés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50" y="1056325"/>
            <a:ext cx="2049975" cy="20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650" y="2863875"/>
            <a:ext cx="3294699" cy="17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52997" l="26691" r="26334" t="34908"/>
          <a:stretch/>
        </p:blipFill>
        <p:spPr>
          <a:xfrm>
            <a:off x="152400" y="152400"/>
            <a:ext cx="8798150" cy="12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65032" l="25553" r="45543" t="24287"/>
          <a:stretch/>
        </p:blipFill>
        <p:spPr>
          <a:xfrm>
            <a:off x="152400" y="1493675"/>
            <a:ext cx="5726000" cy="1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5">
            <a:alphaModFix/>
          </a:blip>
          <a:srcRect b="40707" l="26910" r="46843" t="38348"/>
          <a:stretch/>
        </p:blipFill>
        <p:spPr>
          <a:xfrm>
            <a:off x="152400" y="2752125"/>
            <a:ext cx="4977649" cy="22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d. Parser PHP</a:t>
            </a:r>
            <a:endParaRPr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Plusieurs explosions du contenu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Répétition de l’action tant qu’il reste des informations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Suppression des éléments inutiles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125" y="2705750"/>
            <a:ext cx="3450249" cy="18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23597" l="28737" r="30231" t="28615"/>
          <a:stretch/>
        </p:blipFill>
        <p:spPr>
          <a:xfrm>
            <a:off x="838200" y="152400"/>
            <a:ext cx="7410451" cy="4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e. Finder Component</a:t>
            </a:r>
            <a:endParaRPr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Différentes manières de sélectionner les fichiers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Méthode de vérification de présence de fichiers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Méthode de lecture du contenu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/>
          </a:blip>
          <a:srcRect b="37873" l="0" r="0" t="38386"/>
          <a:stretch/>
        </p:blipFill>
        <p:spPr>
          <a:xfrm>
            <a:off x="4685175" y="3380400"/>
            <a:ext cx="3565525" cy="8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 rotWithShape="1">
          <a:blip r:embed="rId3">
            <a:alphaModFix/>
          </a:blip>
          <a:srcRect b="32448" l="30399" r="35547" t="31859"/>
          <a:stretch/>
        </p:blipFill>
        <p:spPr>
          <a:xfrm>
            <a:off x="381000" y="152400"/>
            <a:ext cx="8216976" cy="48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I. Introduction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25" y="1741000"/>
            <a:ext cx="1700152" cy="2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8176" y="2806569"/>
            <a:ext cx="896750" cy="10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950" y="1741000"/>
            <a:ext cx="991211" cy="10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5132" y="2844991"/>
            <a:ext cx="1534424" cy="11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5631" y="1955638"/>
            <a:ext cx="2603843" cy="173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0984" y="1519751"/>
            <a:ext cx="1048581" cy="12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f. Déplacement du fichier après traitement</a:t>
            </a:r>
            <a:endParaRPr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Changement de l’extension du fichier</a:t>
            </a:r>
            <a:endParaRPr>
              <a:solidFill>
                <a:srgbClr val="CCCCCC"/>
              </a:solidFill>
            </a:endParaRPr>
          </a:p>
          <a:p>
            <a:pPr indent="0" lvl="0" marL="9144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00"/>
                </a:solidFill>
              </a:rPr>
              <a:t>Ou</a:t>
            </a:r>
            <a:endParaRPr>
              <a:solidFill>
                <a:srgbClr val="FFFF00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Changement de l’emplacement</a:t>
            </a:r>
            <a:br>
              <a:rPr lang="fr">
                <a:solidFill>
                  <a:srgbClr val="CCCCCC"/>
                </a:solidFill>
              </a:rPr>
            </a:br>
            <a:r>
              <a:rPr lang="fr">
                <a:solidFill>
                  <a:srgbClr val="CCCCCC"/>
                </a:solidFill>
              </a:rPr>
              <a:t> des fichiers traités</a:t>
            </a:r>
            <a:endParaRPr>
              <a:solidFill>
                <a:srgbClr val="CCCCCC"/>
              </a:solidFill>
            </a:endParaRPr>
          </a:p>
          <a:p>
            <a:pPr indent="0" lvl="0" marL="6858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200" y="2362340"/>
            <a:ext cx="4260299" cy="198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3">
            <a:alphaModFix/>
          </a:blip>
          <a:srcRect b="66076" l="31227" r="33889" t="27138"/>
          <a:stretch/>
        </p:blipFill>
        <p:spPr>
          <a:xfrm>
            <a:off x="152400" y="602150"/>
            <a:ext cx="8735125" cy="96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4">
            <a:alphaModFix/>
          </a:blip>
          <a:srcRect b="49461" l="38431" r="31024" t="35753"/>
          <a:stretch/>
        </p:blipFill>
        <p:spPr>
          <a:xfrm>
            <a:off x="152400" y="2039675"/>
            <a:ext cx="8735124" cy="23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311700" y="1152475"/>
            <a:ext cx="69051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g. Exécution périodique du traitement des exceptions</a:t>
            </a:r>
            <a:endParaRPr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du Cron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Utilisation de l’entité Command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Définition de la propriété “app:autoscan” 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 b="6782" l="12659" r="13046" t="10401"/>
          <a:stretch/>
        </p:blipFill>
        <p:spPr>
          <a:xfrm>
            <a:off x="5964175" y="1878925"/>
            <a:ext cx="2075800" cy="2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 b="43226" l="13202" r="49300" t="13507"/>
          <a:stretch/>
        </p:blipFill>
        <p:spPr>
          <a:xfrm>
            <a:off x="762000" y="152400"/>
            <a:ext cx="7525876" cy="4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 rotWithShape="1">
          <a:blip r:embed="rId3">
            <a:alphaModFix/>
          </a:blip>
          <a:srcRect b="11280" l="7775" r="53866" t="29506"/>
          <a:stretch/>
        </p:blipFill>
        <p:spPr>
          <a:xfrm>
            <a:off x="90750" y="52075"/>
            <a:ext cx="5822400" cy="50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 rotWithShape="1">
          <a:blip r:embed="rId4">
            <a:alphaModFix/>
          </a:blip>
          <a:srcRect b="65906" l="9843" r="67763" t="21612"/>
          <a:stretch/>
        </p:blipFill>
        <p:spPr>
          <a:xfrm>
            <a:off x="5182225" y="852375"/>
            <a:ext cx="3836326" cy="11978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311700" y="1152475"/>
            <a:ext cx="69051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h</a:t>
            </a:r>
            <a:r>
              <a:rPr lang="fr" u="sng">
                <a:solidFill>
                  <a:srgbClr val="CCCCCC"/>
                </a:solidFill>
              </a:rPr>
              <a:t>. Sécurité</a:t>
            </a:r>
            <a:endParaRPr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du formulaire de Login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Modification des paramètres de “security.yaml”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Modification de “Loginformauthenticator”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Intégration du “loginform” dans la vue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Modification des routes dans les annotations</a:t>
            </a:r>
            <a:endParaRPr>
              <a:solidFill>
                <a:srgbClr val="CCCCCC"/>
              </a:solidFill>
            </a:endParaRPr>
          </a:p>
          <a:p>
            <a:pPr indent="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525" y="789725"/>
            <a:ext cx="3477949" cy="347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950" y="2806600"/>
            <a:ext cx="2005300" cy="2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1100" y="3067213"/>
            <a:ext cx="1484076" cy="14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19555" l="36767" r="24083" t="30160"/>
          <a:stretch/>
        </p:blipFill>
        <p:spPr>
          <a:xfrm>
            <a:off x="1447750" y="216125"/>
            <a:ext cx="6620775" cy="47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9"/>
          <p:cNvPicPr preferRelativeResize="0"/>
          <p:nvPr/>
        </p:nvPicPr>
        <p:blipFill rotWithShape="1">
          <a:blip r:embed="rId3">
            <a:alphaModFix/>
          </a:blip>
          <a:srcRect b="18762" l="24986" r="34802" t="65959"/>
          <a:stretch/>
        </p:blipFill>
        <p:spPr>
          <a:xfrm>
            <a:off x="1250925" y="407050"/>
            <a:ext cx="6747650" cy="14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 rotWithShape="1">
          <a:blip r:embed="rId4">
            <a:alphaModFix/>
          </a:blip>
          <a:srcRect b="50483" l="25137" r="34803" t="26158"/>
          <a:stretch/>
        </p:blipFill>
        <p:spPr>
          <a:xfrm>
            <a:off x="931175" y="2182525"/>
            <a:ext cx="7198324" cy="23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b="21428" l="25135" r="28768" t="48709"/>
          <a:stretch/>
        </p:blipFill>
        <p:spPr>
          <a:xfrm>
            <a:off x="705325" y="1039975"/>
            <a:ext cx="7791775" cy="28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b="3315" l="37385" r="28700" t="48571"/>
          <a:stretch/>
        </p:blipFill>
        <p:spPr>
          <a:xfrm>
            <a:off x="1435825" y="109125"/>
            <a:ext cx="6244877" cy="49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II. Présentation de la mission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665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Zento</a:t>
            </a:r>
            <a:endParaRPr sz="2400" u="sng">
              <a:solidFill>
                <a:srgbClr val="CCCCCC"/>
              </a:solidFill>
            </a:endParaRPr>
          </a:p>
          <a:p>
            <a:pPr indent="0" lvl="0" marL="228600" marR="111125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Fondée par Yoann Amsellem et Jérémy Amsellem en 2016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Conseil en systèmes et logiciels informatiques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R&amp;D : Plateforme DataXchange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575" y="1300826"/>
            <a:ext cx="1170615" cy="131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075" y="2751925"/>
            <a:ext cx="1645225" cy="16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3600" y="2993621"/>
            <a:ext cx="1317175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2"/>
          <p:cNvPicPr preferRelativeResize="0"/>
          <p:nvPr/>
        </p:nvPicPr>
        <p:blipFill rotWithShape="1">
          <a:blip r:embed="rId3">
            <a:alphaModFix/>
          </a:blip>
          <a:srcRect b="47795" l="23625" r="41295" t="35721"/>
          <a:stretch/>
        </p:blipFill>
        <p:spPr>
          <a:xfrm>
            <a:off x="2785225" y="3368375"/>
            <a:ext cx="6286500" cy="1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4">
            <a:alphaModFix/>
          </a:blip>
          <a:srcRect b="58673" l="23929" r="52724" t="25668"/>
          <a:stretch/>
        </p:blipFill>
        <p:spPr>
          <a:xfrm>
            <a:off x="0" y="1913750"/>
            <a:ext cx="4219950" cy="1595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52"/>
          <p:cNvPicPr preferRelativeResize="0"/>
          <p:nvPr/>
        </p:nvPicPr>
        <p:blipFill rotWithShape="1">
          <a:blip r:embed="rId5">
            <a:alphaModFix/>
          </a:blip>
          <a:srcRect b="58816" l="24226" r="38864" t="12436"/>
          <a:stretch/>
        </p:blipFill>
        <p:spPr>
          <a:xfrm>
            <a:off x="3055525" y="50925"/>
            <a:ext cx="5980150" cy="2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C. Choix techniques</a:t>
            </a:r>
            <a:endParaRPr sz="2400" u="sng">
              <a:solidFill>
                <a:srgbClr val="CCCCCC"/>
              </a:solidFill>
            </a:endParaRPr>
          </a:p>
          <a:p>
            <a:pPr indent="45720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2. Front-end</a:t>
            </a:r>
            <a:endParaRPr u="sng">
              <a:solidFill>
                <a:srgbClr val="CCCCCC"/>
              </a:solidFill>
            </a:endParaRPr>
          </a:p>
          <a:p>
            <a:pPr indent="4572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a. Le web mobile Bootstrap</a:t>
            </a:r>
            <a:endParaRPr>
              <a:solidFill>
                <a:srgbClr val="CCCCCC"/>
              </a:solidFill>
            </a:endParaRPr>
          </a:p>
          <a:p>
            <a:pPr indent="4572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b. Pré-processeur SCSS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88" y="659551"/>
            <a:ext cx="1770275" cy="15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1254" y="2163895"/>
            <a:ext cx="1770276" cy="249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774" y="1647399"/>
            <a:ext cx="2271926" cy="22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 rotWithShape="1">
          <a:blip r:embed="rId7">
            <a:alphaModFix/>
          </a:blip>
          <a:srcRect b="78532" l="25252" r="57504" t="15345"/>
          <a:stretch/>
        </p:blipFill>
        <p:spPr>
          <a:xfrm>
            <a:off x="505925" y="3738900"/>
            <a:ext cx="4568299" cy="9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311700" y="1152475"/>
            <a:ext cx="34158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C. Choix techniques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3. Tests et validations</a:t>
            </a:r>
            <a:endParaRPr u="sng">
              <a:solidFill>
                <a:srgbClr val="CCCCCC"/>
              </a:solidFill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25" y="535125"/>
            <a:ext cx="2652600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 rotWithShape="1">
          <a:blip r:embed="rId5">
            <a:alphaModFix/>
          </a:blip>
          <a:srcRect b="4413" l="4750" r="79892" t="89106"/>
          <a:stretch/>
        </p:blipFill>
        <p:spPr>
          <a:xfrm>
            <a:off x="5220950" y="4054900"/>
            <a:ext cx="2689225" cy="6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 rotWithShape="1">
          <a:blip r:embed="rId6">
            <a:alphaModFix/>
          </a:blip>
          <a:srcRect b="49613" l="6213" r="54182" t="38991"/>
          <a:stretch/>
        </p:blipFill>
        <p:spPr>
          <a:xfrm>
            <a:off x="1152450" y="2857013"/>
            <a:ext cx="6757723" cy="10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IV. Résultats</a:t>
            </a:r>
            <a:endParaRPr/>
          </a:p>
        </p:txBody>
      </p:sp>
      <p:sp>
        <p:nvSpPr>
          <p:cNvPr id="381" name="Google Shape;38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Fin du projet</a:t>
            </a:r>
            <a:endParaRPr sz="2400"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La majorité des fonctions prévues à l’origine sont réalisées</a:t>
            </a:r>
            <a:endParaRPr>
              <a:solidFill>
                <a:srgbClr val="CCCCCC"/>
              </a:solidFill>
            </a:endParaRPr>
          </a:p>
          <a:p>
            <a:pPr indent="0" lvl="0" marL="2286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B. Axes d’amélioration de l’existant</a:t>
            </a:r>
            <a:endParaRPr sz="2400"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Front à faire + tri et filtre</a:t>
            </a:r>
            <a:endParaRPr>
              <a:solidFill>
                <a:srgbClr val="CCCCCC"/>
              </a:solidFill>
            </a:endParaRPr>
          </a:p>
          <a:p>
            <a:pPr indent="0" lvl="0" marL="2286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C. Développements futur</a:t>
            </a:r>
            <a:endParaRPr sz="2400" u="sng"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Ajout des logs d’informations + ajout de tables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V. Conclusion</a:t>
            </a:r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25" y="1698550"/>
            <a:ext cx="3901100" cy="21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500" y="1080925"/>
            <a:ext cx="917051" cy="9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 rotWithShape="1">
          <a:blip r:embed="rId6">
            <a:alphaModFix/>
          </a:blip>
          <a:srcRect b="6858" l="15229" r="33422" t="3599"/>
          <a:stretch/>
        </p:blipFill>
        <p:spPr>
          <a:xfrm>
            <a:off x="5368275" y="2187925"/>
            <a:ext cx="3281076" cy="24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II. Présentation de la 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30125"/>
            <a:ext cx="444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Besoins clients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1. Objectifs premiers</a:t>
            </a:r>
            <a:endParaRPr u="sng"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Création d’un back-office supervision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Gestion de logs : Exceptions Java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Lisibilité : Répartition des erreurs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Traçabilité : Date d’insertion selon les base de données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Maintenabilité : Sous-traitance prévue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750" y="804475"/>
            <a:ext cx="2178251" cy="217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13367" l="0" r="0" t="0"/>
          <a:stretch/>
        </p:blipFill>
        <p:spPr>
          <a:xfrm>
            <a:off x="6095425" y="1130125"/>
            <a:ext cx="2304577" cy="16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3900" y="2984525"/>
            <a:ext cx="1495926" cy="1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7">
            <a:alphaModFix/>
          </a:blip>
          <a:srcRect b="5542" l="19540" r="27417" t="10725"/>
          <a:stretch/>
        </p:blipFill>
        <p:spPr>
          <a:xfrm>
            <a:off x="5089100" y="2984525"/>
            <a:ext cx="1778198" cy="18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II. Présentation de la mission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30125"/>
            <a:ext cx="40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Besoins clients</a:t>
            </a:r>
            <a:endParaRPr sz="2400" u="sng">
              <a:solidFill>
                <a:srgbClr val="CCCCCC"/>
              </a:solidFill>
            </a:endParaRPr>
          </a:p>
          <a:p>
            <a:pPr indent="457200" lvl="0" marL="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CCCCCC"/>
                </a:solidFill>
              </a:rPr>
              <a:t>2. Technologies</a:t>
            </a:r>
            <a:endParaRPr u="sng"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Serveur de prod : API JAVA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Framework : Symfony 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Base de données : MySQL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Front : Bootstrap / CSS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0" y="1394125"/>
            <a:ext cx="970074" cy="18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25" y="1700775"/>
            <a:ext cx="1644150" cy="8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2274" y="1613363"/>
            <a:ext cx="1058425" cy="10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2850" y="3271676"/>
            <a:ext cx="2053491" cy="10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8747" y="3293794"/>
            <a:ext cx="1373175" cy="120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1465" y="2855526"/>
            <a:ext cx="1280049" cy="180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44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Analyse de l’existant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1. Etude du fonctionnement du site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Technologie Java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Architecture 3-Tiers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Génération de logs en fichiers</a:t>
            </a:r>
            <a:br>
              <a:rPr lang="fr">
                <a:solidFill>
                  <a:srgbClr val="CCCCCC"/>
                </a:solidFill>
              </a:rPr>
            </a:br>
            <a:r>
              <a:rPr lang="fr">
                <a:solidFill>
                  <a:srgbClr val="CCCCCC"/>
                </a:solidFill>
              </a:rPr>
              <a:t>texte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00" y="1667100"/>
            <a:ext cx="3981476" cy="26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44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Analyse de l’existant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2. Les informations à traiter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Logs de différents niveaux</a:t>
            </a:r>
            <a:br>
              <a:rPr lang="fr">
                <a:solidFill>
                  <a:srgbClr val="CCCCCC"/>
                </a:solidFill>
              </a:rPr>
            </a:br>
            <a:r>
              <a:rPr lang="fr">
                <a:solidFill>
                  <a:srgbClr val="CCCCCC"/>
                </a:solidFill>
              </a:rPr>
              <a:t>de criticités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Exceptions de différents types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399" y="1580621"/>
            <a:ext cx="3835625" cy="2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1125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III. La mission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44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111125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CCCCCC"/>
                </a:solidFill>
              </a:rPr>
              <a:t>A. Analyse de l’existant</a:t>
            </a:r>
            <a:endParaRPr sz="2400" u="sng">
              <a:solidFill>
                <a:srgbClr val="CCCCCC"/>
              </a:solidFill>
            </a:endParaRPr>
          </a:p>
          <a:p>
            <a:pPr indent="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3. Les entités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Entités imbriquées</a:t>
            </a:r>
            <a:endParaRPr>
              <a:solidFill>
                <a:srgbClr val="CCCCCC"/>
              </a:solidFill>
            </a:endParaRPr>
          </a:p>
          <a:p>
            <a:pPr indent="-342900" lvl="0" marL="457200" marR="1111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fr">
                <a:solidFill>
                  <a:srgbClr val="CCCCCC"/>
                </a:solidFill>
              </a:rPr>
              <a:t>Total de 15 entités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00" y="164050"/>
            <a:ext cx="1373175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17040" l="0" r="10618" t="9125"/>
          <a:stretch/>
        </p:blipFill>
        <p:spPr>
          <a:xfrm>
            <a:off x="4891800" y="1518075"/>
            <a:ext cx="3416191" cy="2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